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9" r:id="rId2"/>
    <p:sldId id="377" r:id="rId3"/>
    <p:sldId id="372" r:id="rId4"/>
    <p:sldId id="371" r:id="rId5"/>
    <p:sldId id="373" r:id="rId6"/>
    <p:sldId id="356" r:id="rId7"/>
    <p:sldId id="367" r:id="rId8"/>
    <p:sldId id="366" r:id="rId9"/>
    <p:sldId id="332" r:id="rId10"/>
    <p:sldId id="339" r:id="rId11"/>
    <p:sldId id="369" r:id="rId12"/>
    <p:sldId id="380" r:id="rId13"/>
    <p:sldId id="376" r:id="rId14"/>
    <p:sldId id="374" r:id="rId15"/>
    <p:sldId id="378" r:id="rId16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FF33"/>
    <a:srgbClr val="5C72CE"/>
    <a:srgbClr val="0066FF"/>
    <a:srgbClr val="BA3E0C"/>
    <a:srgbClr val="EE5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6" autoAdjust="0"/>
  </p:normalViewPr>
  <p:slideViewPr>
    <p:cSldViewPr>
      <p:cViewPr>
        <p:scale>
          <a:sx n="92" d="100"/>
          <a:sy n="92" d="100"/>
        </p:scale>
        <p:origin x="-264" y="-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75"/>
          <c:y val="1.953125E-2"/>
          <c:w val="0.77522242851968881"/>
          <c:h val="0.9648437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99FF"/>
            </a:solidFill>
            <a:ln w="997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4457.1000000000004</c:v>
                </c:pt>
                <c:pt idx="1">
                  <c:v>867161.1</c:v>
                </c:pt>
                <c:pt idx="2">
                  <c:v>314231.8</c:v>
                </c:pt>
                <c:pt idx="3">
                  <c:v>12357.5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3366FF"/>
            </a:solidFill>
            <a:ln w="997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33428.300000000003</c:v>
                </c:pt>
                <c:pt idx="1">
                  <c:v>456707.7</c:v>
                </c:pt>
                <c:pt idx="2">
                  <c:v>264364.5</c:v>
                </c:pt>
                <c:pt idx="3">
                  <c:v>45008.800000000003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95840"/>
        <c:axId val="84597376"/>
      </c:barChart>
      <c:catAx>
        <c:axId val="84595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4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459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597376"/>
        <c:scaling>
          <c:orientation val="minMax"/>
          <c:max val="7500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84595840"/>
        <c:crosses val="autoZero"/>
        <c:crossBetween val="between"/>
        <c:majorUnit val="10000"/>
        <c:minorUnit val="5000"/>
      </c:valAx>
      <c:spPr>
        <a:noFill/>
        <a:ln w="19942">
          <a:noFill/>
        </a:ln>
      </c:spPr>
    </c:plotArea>
    <c:legend>
      <c:legendPos val="r"/>
      <c:layout>
        <c:manualLayout>
          <c:xMode val="edge"/>
          <c:yMode val="edge"/>
          <c:x val="0.84875"/>
          <c:y val="0.828125"/>
          <c:w val="0.13"/>
          <c:h val="0.166015625"/>
        </c:manualLayout>
      </c:layout>
      <c:overlay val="0"/>
      <c:spPr>
        <a:noFill/>
        <a:ln w="19942">
          <a:noFill/>
        </a:ln>
      </c:spPr>
      <c:txPr>
        <a:bodyPr/>
        <a:lstStyle/>
        <a:p>
          <a:pPr>
            <a:defRPr sz="162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15199884378663E-2"/>
          <c:y val="6.9893460211619185E-2"/>
          <c:w val="0.68118389992065742"/>
          <c:h val="0.766571928700857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 год (план)</c:v>
                </c:pt>
                <c:pt idx="1">
                  <c:v>2014 год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2414073.2999999998</c:v>
                </c:pt>
                <c:pt idx="1">
                  <c:v>2349844.5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68064"/>
        <c:axId val="32973952"/>
        <c:axId val="0"/>
      </c:bar3DChart>
      <c:catAx>
        <c:axId val="3296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973952"/>
        <c:crosses val="autoZero"/>
        <c:auto val="1"/>
        <c:lblAlgn val="ctr"/>
        <c:lblOffset val="100"/>
        <c:noMultiLvlLbl val="0"/>
      </c:catAx>
      <c:valAx>
        <c:axId val="32973952"/>
        <c:scaling>
          <c:orientation val="minMax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296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4035107210312E-2"/>
          <c:y val="0"/>
          <c:w val="0.7542038457715224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Остальные расходы</c:v>
                </c:pt>
                <c:pt idx="1">
                  <c:v>Финансирование отраслей социальной сферы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26.9</c:v>
                </c:pt>
                <c:pt idx="1">
                  <c:v>73.099999999999994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2.3206485829059931E-2"/>
          <c:y val="0.75927358257308242"/>
          <c:w val="0.881365033514795"/>
          <c:h val="0.192416932411099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660884504406376"/>
          <c:y val="2.9913209296365947E-3"/>
          <c:w val="0.64339113827505279"/>
          <c:h val="0.98504339535181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2"/>
            <c:bubble3D val="0"/>
            <c:spPr>
              <a:solidFill>
                <a:srgbClr val="99FF33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CC99FF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дошкольное образование</c:v>
                </c:pt>
                <c:pt idx="1">
                  <c:v>культура 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  <c:pt idx="4">
                  <c:v>социальная политика</c:v>
                </c:pt>
                <c:pt idx="5">
                  <c:v>физическая культура</c:v>
                </c:pt>
                <c:pt idx="6">
                  <c:v>общее образование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740</c:v>
                </c:pt>
                <c:pt idx="1">
                  <c:v>86.5</c:v>
                </c:pt>
                <c:pt idx="2">
                  <c:v>11.6</c:v>
                </c:pt>
                <c:pt idx="3">
                  <c:v>39.4</c:v>
                </c:pt>
                <c:pt idx="4">
                  <c:v>158.30000000000001</c:v>
                </c:pt>
                <c:pt idx="5">
                  <c:v>14</c:v>
                </c:pt>
                <c:pt idx="6">
                  <c:v>650.70000000000005</c:v>
                </c:pt>
                <c:pt idx="7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8.5834300390526235E-3"/>
          <c:y val="2.0214969983154394E-2"/>
          <c:w val="0.3406197506561679"/>
          <c:h val="0.9735349409448819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0.81103</cdr:x>
      <cdr:y>0.11693</cdr:y>
    </cdr:from>
    <cdr:to>
      <cdr:x>0.99794</cdr:x>
      <cdr:y>0.21409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67158" y="444493"/>
          <a:ext cx="149046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i="1" dirty="0" smtClean="0"/>
            <a:t>тыс. рублей</a:t>
          </a:r>
          <a:endParaRPr lang="ru-RU" sz="18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0.20354</cdr:x>
      <cdr:y>0.03756</cdr:y>
    </cdr:from>
    <cdr:to>
      <cdr:x>0.38053</cdr:x>
      <cdr:y>0.14992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144016"/>
          <a:ext cx="1440162" cy="430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2414073,3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0.47788</cdr:x>
      <cdr:y>0.05634</cdr:y>
    </cdr:from>
    <cdr:to>
      <cdr:x>0.65486</cdr:x>
      <cdr:y>0.16562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88432" y="216024"/>
          <a:ext cx="1440069" cy="419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2349844,5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0.76991</cdr:x>
      <cdr:y>0.22535</cdr:y>
    </cdr:from>
    <cdr:to>
      <cdr:x>1</cdr:x>
      <cdr:y>0.80751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6264696" y="864096"/>
          <a:ext cx="1872208" cy="22322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Бюджет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муници-пального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образования исполнен на 97,3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0.64167</cdr:x>
      <cdr:y>0.09169</cdr:y>
    </cdr:from>
    <cdr:to>
      <cdr:x>0.66612</cdr:x>
      <cdr:y>0.12388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5151297" y="389289"/>
          <a:ext cx="196215" cy="1366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0.62966</cdr:x>
      <cdr:y>0.09169</cdr:y>
    </cdr:from>
    <cdr:to>
      <cdr:x>0.73961</cdr:x>
      <cdr:y>0.14084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36543" y="389289"/>
          <a:ext cx="914400" cy="208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0.58434</cdr:x>
      <cdr:y>0.02212</cdr:y>
    </cdr:from>
    <cdr:to>
      <cdr:x>0.68197</cdr:x>
      <cdr:y>0.10692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59651" y="93905"/>
          <a:ext cx="81189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16,2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0.66612</cdr:x>
      <cdr:y>0.87181</cdr:y>
    </cdr:from>
    <cdr:to>
      <cdr:x>0.74236</cdr:x>
      <cdr:y>0.96341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47512" y="3701350"/>
          <a:ext cx="612068" cy="388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11,6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0.5809</cdr:x>
      <cdr:y>0.89191</cdr:y>
    </cdr:from>
    <cdr:to>
      <cdr:x>0.68854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663435" y="3786706"/>
          <a:ext cx="864097" cy="45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39,4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C9E09A-D9B7-433A-A837-A32C182022AE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2" tIns="45721" rIns="91442" bIns="4572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11EDB1-78F5-44CD-9865-6319E3EB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86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1EDB1-78F5-44CD-9865-6319E3EB025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4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08.10.2013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7398EC-7C44-4834-B186-EF5CAA041C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4710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3849688" y="9429671"/>
            <a:ext cx="2946400" cy="496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42" tIns="45721" rIns="91442" bIns="45721" anchor="b"/>
          <a:lstStyle/>
          <a:p>
            <a:pPr algn="r">
              <a:tabLst>
                <a:tab pos="723911" algn="l"/>
                <a:tab pos="1447822" algn="l"/>
                <a:tab pos="2171733" algn="l"/>
                <a:tab pos="2895643" algn="l"/>
              </a:tabLst>
            </a:pPr>
            <a:fld id="{B5D63213-E436-4584-AE8D-21BCC5EE6817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723911" algn="l"/>
                  <a:tab pos="1447822" algn="l"/>
                  <a:tab pos="2171733" algn="l"/>
                  <a:tab pos="2895643" algn="l"/>
                </a:tabLst>
              </a:pPr>
              <a:t>9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3D18-80C1-4B6D-9C3E-D55AEE9C965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7520-DD90-44B5-88EE-3C00F166D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6BE7-D312-4459-BEF4-F6F8604F6FCE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4AC5-F8F4-4BC9-9A5B-12E8F5911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83D-5D92-477E-B3B0-9A5E2724F87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21B9-F3B1-40F8-982D-BCAEAD4D9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0866-ACBF-4DC3-808A-CC004EDA6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2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49A9-D024-4C2A-8273-983065F0AD86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23B8-6A27-45E1-9BEB-4401398A1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103A-817D-45DE-A7A1-DA7A251162A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06DE-58B4-4E5E-A504-451A2EE3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83EC-B91B-4A70-AC9B-40146410DC15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F78C-CE8F-4C6B-87A6-110E78223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FA79-42E6-4A27-9CE4-90B66BD8EDA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D6B4-AAC1-4862-9D0F-93F821217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D230-8ED1-42E8-811E-3CDE3BFFF00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4B4-EF30-421D-A362-758F2DAE5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5568-6333-460B-8240-7EB9B7D4210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4E32-9DA4-4088-B83B-C1B30309F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214E-B0E6-4CDB-AE4B-BFC622AE3616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A20B-82DB-452C-AFBA-EDE22370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F14C-5A34-4329-9529-61FE5703F346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B8E-E0B2-4365-85EE-A040375F8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52065-8FCC-4EEA-8514-D42C424C416B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F39C8-A88A-4E3B-B96F-7BEEF9848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source=wiz&amp;img_url=http://static.tks.ru/_pics/content/statistika.jpg&amp;uinfo=sw-1519-sh-749-fw-1294-fh-543-pd-1&amp;p=1&amp;text=&#1084;&#1072;&#1083;&#1099;&#1081;%20&#1073;&#1080;&#1079;&#1085;&#1077;&#1089;%20&#1074;%20&#1082;&#1072;&#1088;&#1090;&#1080;&#1085;&#1082;&#1072;&#1093;&amp;noreask=1&amp;pos=42&amp;rpt=simage&amp;lr=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1380875" y="308679"/>
            <a:ext cx="7488832" cy="120032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rIns="91439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ОТЧЕТ ОБ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ИСПОЛНЕНИИ БЮДЖЕТА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МУНИЦИПАЛЬНОГО ОБРАЗОВАНИЯ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ГОРОД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МАЙКОП ЗА 2014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ГОД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pic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5413" cy="15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http://www.maikop.ru/upload/iblock/163/Фонтан%20на%20площади%20Лен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1779662"/>
            <a:ext cx="3022979" cy="22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http://www.maikop.ru/upload/iblock/f78/IMG_1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" y="1779662"/>
            <a:ext cx="3348935" cy="22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http://www.maikop.ru/upload/iblock/5f8/Администрация%20город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9653"/>
            <a:ext cx="3280910" cy="21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39" y="937748"/>
            <a:ext cx="1945005" cy="1458754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449375" y="81843"/>
            <a:ext cx="8352928" cy="83099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ЖИЛИЩНО-КОММУНАЛЬНОЕ ХОЗЯЙСТВО И БЛАГОУСТРОЙСТВО</a:t>
            </a:r>
            <a:endParaRPr lang="ru-RU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675" y="3637252"/>
            <a:ext cx="345638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180650,7тыс.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</a:p>
        </p:txBody>
      </p:sp>
      <p:pic>
        <p:nvPicPr>
          <p:cNvPr id="66563" name="Picture 3" descr="C:\Users\User\Pictures\ДЛЯ РАБОТЫ\1264457432_200912052203581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31925"/>
            <a:ext cx="2592387" cy="1484472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6565" name="Picture 5" descr="http://www.news29.ru/media.data/news/13456/2c60fcb8bc9525f220218d1b28020b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0719" y="1779662"/>
            <a:ext cx="2592387" cy="1491615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6567" name="Picture 7" descr="http://yarreg.ru/wp-content/uploads/2011/08/trubi1-542x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912" y="2396502"/>
            <a:ext cx="2665412" cy="1425893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106" y="3575687"/>
            <a:ext cx="2665412" cy="1305267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8633026" y="472043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9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424936" cy="720080"/>
          </a:xfrm>
          <a:solidFill>
            <a:schemeClr val="accent4">
              <a:lumMod val="40000"/>
              <a:lumOff val="60000"/>
            </a:schemeClr>
          </a:solid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ЗА 2014 ГОД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7853025"/>
              </p:ext>
            </p:extLst>
          </p:nvPr>
        </p:nvGraphicFramePr>
        <p:xfrm>
          <a:off x="323528" y="411510"/>
          <a:ext cx="5472608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915816" y="1813651"/>
            <a:ext cx="1224136" cy="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2668841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73,1%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292080" y="1156673"/>
            <a:ext cx="3672408" cy="292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Отрасли социальной сферы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– 61,4%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 – 3,7%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– 0,6%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 – 6,7%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              - 0,7%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8651557" y="468183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4048" y="2067694"/>
            <a:ext cx="165618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97918498"/>
              </p:ext>
            </p:extLst>
          </p:nvPr>
        </p:nvGraphicFramePr>
        <p:xfrm>
          <a:off x="484628" y="749653"/>
          <a:ext cx="8027908" cy="424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1329" y="210730"/>
            <a:ext cx="818832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/>
            <a:endParaRPr lang="ru-RU" sz="400" b="1" dirty="0" smtClean="0">
              <a:solidFill>
                <a:srgbClr val="003635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635"/>
                </a:solidFill>
                <a:latin typeface="Times New Roman" pitchFamily="18" charset="0"/>
              </a:rPr>
              <a:t>ФИНАНСИРОВАНИЕ СОЦИАЛЬНОЙ СФЕРЫ</a:t>
            </a:r>
            <a:endParaRPr lang="ru-RU" sz="400" b="1" dirty="0">
              <a:solidFill>
                <a:srgbClr val="003635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648936" y="4074694"/>
            <a:ext cx="720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14,0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4015348" y="1995686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650,7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6647165" y="4378265"/>
            <a:ext cx="831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</a:rPr>
              <a:t>86,5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6647165" y="1873654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740,0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4662715" y="3110435"/>
            <a:ext cx="970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158,3</a:t>
            </a:r>
            <a:endParaRPr lang="ru-RU" sz="2400" b="1" dirty="0">
              <a:latin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7" idx="0"/>
          </p:cNvCxnSpPr>
          <p:nvPr/>
        </p:nvCxnSpPr>
        <p:spPr>
          <a:xfrm flipV="1">
            <a:off x="4008976" y="3907418"/>
            <a:ext cx="165455" cy="1672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925819" y="769610"/>
            <a:ext cx="1586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млн. рублей)</a:t>
            </a:r>
            <a:endParaRPr lang="ru-RU" b="1" dirty="0">
              <a:latin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6732998" y="4227934"/>
            <a:ext cx="192821" cy="223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156176" y="4266730"/>
            <a:ext cx="0" cy="145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635925" y="4266730"/>
            <a:ext cx="196215" cy="3000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8687998" y="4681835"/>
            <a:ext cx="475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11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5"/>
          <p:cNvSpPr txBox="1">
            <a:spLocks noChangeArrowheads="1"/>
          </p:cNvSpPr>
          <p:nvPr/>
        </p:nvSpPr>
        <p:spPr bwMode="auto">
          <a:xfrm>
            <a:off x="467543" y="141481"/>
            <a:ext cx="813834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635"/>
                </a:solidFill>
                <a:latin typeface="Times New Roman" pitchFamily="18" charset="0"/>
              </a:rPr>
              <a:t>СРЕДНЯЯ ЗАРАБОТНАЯ ПЛАТА ЗА </a:t>
            </a:r>
            <a:r>
              <a:rPr lang="ru-RU" sz="2400" b="1" dirty="0" smtClean="0">
                <a:solidFill>
                  <a:srgbClr val="003635"/>
                </a:solidFill>
                <a:latin typeface="Times New Roman" pitchFamily="18" charset="0"/>
              </a:rPr>
              <a:t>2014 </a:t>
            </a:r>
            <a:r>
              <a:rPr lang="ru-RU" sz="2400" b="1" dirty="0">
                <a:solidFill>
                  <a:srgbClr val="003635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1269" name="Text Box 31"/>
          <p:cNvSpPr txBox="1">
            <a:spLocks noChangeArrowheads="1"/>
          </p:cNvSpPr>
          <p:nvPr/>
        </p:nvSpPr>
        <p:spPr bwMode="auto">
          <a:xfrm>
            <a:off x="214282" y="535767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Учителя школ</a:t>
            </a:r>
          </a:p>
        </p:txBody>
      </p:sp>
      <p:pic>
        <p:nvPicPr>
          <p:cNvPr id="11270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55" y="916640"/>
            <a:ext cx="1765429" cy="108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Text Box 32"/>
          <p:cNvSpPr txBox="1">
            <a:spLocks noChangeArrowheads="1"/>
          </p:cNvSpPr>
          <p:nvPr/>
        </p:nvSpPr>
        <p:spPr bwMode="auto">
          <a:xfrm>
            <a:off x="76521" y="1877515"/>
            <a:ext cx="3350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Воспитатели детских садов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585" y="3242357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Педагогические работники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3207" y="607703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Параметры повышения средней заработной платы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16" y="593475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Фактически достигнуто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12526" y="1242571"/>
            <a:ext cx="2071702" cy="69652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21100,0рублей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01911" y="2464164"/>
            <a:ext cx="2071702" cy="685800"/>
          </a:xfrm>
          <a:prstGeom prst="roundRect">
            <a:avLst>
              <a:gd name="adj" fmla="val 1958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cmpd="thinThick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17000,0рублей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12526" y="3950243"/>
            <a:ext cx="2071702" cy="6858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16880,0рублей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34187" y="1263164"/>
            <a:ext cx="2071702" cy="685800"/>
          </a:xfrm>
          <a:prstGeom prst="roundRect">
            <a:avLst>
              <a:gd name="adj" fmla="val 11813"/>
            </a:avLst>
          </a:prstGeom>
          <a:gradFill flip="none" rotWithShape="0">
            <a:gsLst>
              <a:gs pos="0">
                <a:srgbClr val="3C9440"/>
              </a:gs>
              <a:gs pos="39999">
                <a:srgbClr val="92D050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21223,3рублей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98467" y="2410587"/>
            <a:ext cx="2107421" cy="685800"/>
          </a:xfrm>
          <a:prstGeom prst="roundRect">
            <a:avLst/>
          </a:prstGeom>
          <a:gradFill>
            <a:gsLst>
              <a:gs pos="0">
                <a:srgbClr val="3C9440"/>
              </a:gs>
              <a:gs pos="39999">
                <a:srgbClr val="92D050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17811,5рублей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98468" y="3964029"/>
            <a:ext cx="2107420" cy="685800"/>
          </a:xfrm>
          <a:prstGeom prst="roundRect">
            <a:avLst/>
          </a:prstGeom>
          <a:gradFill>
            <a:gsLst>
              <a:gs pos="0">
                <a:srgbClr val="3C9440"/>
              </a:gs>
              <a:gs pos="39999">
                <a:srgbClr val="92D050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17041,0рублей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5643570" y="1424327"/>
            <a:ext cx="785818" cy="36347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601617" y="2623705"/>
            <a:ext cx="785818" cy="36347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599883" y="4086671"/>
            <a:ext cx="785818" cy="36347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8705185" y="476961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43010" name="Picture 2" descr="http://www.maikop.ru/upload/iblock/17a/DSC_0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6" y="3983490"/>
            <a:ext cx="1716908" cy="11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maikop.ru/upload/iblock/1c6/P710031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8" y="2247507"/>
            <a:ext cx="1738416" cy="11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91329" y="179953"/>
            <a:ext cx="818832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/>
            <a:endParaRPr lang="ru-RU" sz="400" b="1" dirty="0" smtClean="0">
              <a:solidFill>
                <a:srgbClr val="003635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635"/>
                </a:solidFill>
                <a:latin typeface="Times New Roman" pitchFamily="18" charset="0"/>
              </a:rPr>
              <a:t>ДИНАМИКА </a:t>
            </a:r>
            <a:r>
              <a:rPr lang="ru-RU" sz="2400" b="1" dirty="0">
                <a:solidFill>
                  <a:srgbClr val="003635"/>
                </a:solidFill>
                <a:latin typeface="Times New Roman" pitchFamily="18" charset="0"/>
              </a:rPr>
              <a:t>МУНИЦИПАЛЬНОГО </a:t>
            </a:r>
            <a:r>
              <a:rPr lang="ru-RU" sz="2400" b="1" dirty="0" smtClean="0">
                <a:solidFill>
                  <a:srgbClr val="003635"/>
                </a:solidFill>
                <a:latin typeface="Times New Roman" pitchFamily="18" charset="0"/>
              </a:rPr>
              <a:t>ДОЛГА</a:t>
            </a:r>
          </a:p>
          <a:p>
            <a:pPr algn="ctr"/>
            <a:endParaRPr lang="ru-RU" sz="400" b="1" dirty="0">
              <a:solidFill>
                <a:srgbClr val="003635"/>
              </a:solidFill>
              <a:latin typeface="Times New Roman" pitchFamily="18" charset="0"/>
            </a:endParaRPr>
          </a:p>
        </p:txBody>
      </p:sp>
      <p:sp>
        <p:nvSpPr>
          <p:cNvPr id="16388" name="Text Box 32"/>
          <p:cNvSpPr txBox="1">
            <a:spLocks noChangeArrowheads="1"/>
          </p:cNvSpPr>
          <p:nvPr/>
        </p:nvSpPr>
        <p:spPr bwMode="auto">
          <a:xfrm>
            <a:off x="1187451" y="4407694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</a:rPr>
              <a:t>01.01.2014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6389" name="Text Box 33"/>
          <p:cNvSpPr txBox="1">
            <a:spLocks noChangeArrowheads="1"/>
          </p:cNvSpPr>
          <p:nvPr/>
        </p:nvSpPr>
        <p:spPr bwMode="auto">
          <a:xfrm>
            <a:off x="3059114" y="4407694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</a:rPr>
              <a:t>01.01.2015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6391" name="AutoShape 35"/>
          <p:cNvSpPr>
            <a:spLocks noChangeArrowheads="1"/>
          </p:cNvSpPr>
          <p:nvPr/>
        </p:nvSpPr>
        <p:spPr bwMode="auto">
          <a:xfrm>
            <a:off x="5667375" y="2350890"/>
            <a:ext cx="504825" cy="270272"/>
          </a:xfrm>
          <a:prstGeom prst="can">
            <a:avLst>
              <a:gd name="adj" fmla="val 25000"/>
            </a:avLst>
          </a:prstGeom>
          <a:solidFill>
            <a:srgbClr val="339966">
              <a:alpha val="59999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36"/>
          <p:cNvSpPr>
            <a:spLocks noChangeArrowheads="1"/>
          </p:cNvSpPr>
          <p:nvPr/>
        </p:nvSpPr>
        <p:spPr bwMode="auto">
          <a:xfrm>
            <a:off x="5670621" y="3131241"/>
            <a:ext cx="504825" cy="270272"/>
          </a:xfrm>
          <a:prstGeom prst="can">
            <a:avLst>
              <a:gd name="adj" fmla="val 25000"/>
            </a:avLst>
          </a:prstGeom>
          <a:solidFill>
            <a:srgbClr val="666699">
              <a:alpha val="59999"/>
            </a:srgbClr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38"/>
          <p:cNvSpPr>
            <a:spLocks noChangeArrowheads="1"/>
          </p:cNvSpPr>
          <p:nvPr/>
        </p:nvSpPr>
        <p:spPr bwMode="auto">
          <a:xfrm>
            <a:off x="6247558" y="2142114"/>
            <a:ext cx="285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Кредиты, полученные от </a:t>
            </a:r>
          </a:p>
          <a:p>
            <a:r>
              <a:rPr lang="ru-RU" b="1" dirty="0">
                <a:latin typeface="Times New Roman" pitchFamily="18" charset="0"/>
              </a:rPr>
              <a:t>кредитных организаций</a:t>
            </a:r>
          </a:p>
        </p:txBody>
      </p:sp>
      <p:sp>
        <p:nvSpPr>
          <p:cNvPr id="16395" name="Rectangle 39"/>
          <p:cNvSpPr>
            <a:spLocks noChangeArrowheads="1"/>
          </p:cNvSpPr>
          <p:nvPr/>
        </p:nvSpPr>
        <p:spPr bwMode="auto">
          <a:xfrm>
            <a:off x="6247558" y="2912865"/>
            <a:ext cx="24645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Кредиты от других </a:t>
            </a:r>
          </a:p>
          <a:p>
            <a:r>
              <a:rPr lang="ru-RU" b="1" dirty="0">
                <a:latin typeface="Times New Roman" pitchFamily="18" charset="0"/>
              </a:rPr>
              <a:t>бюджетов бюджетной </a:t>
            </a:r>
          </a:p>
          <a:p>
            <a:r>
              <a:rPr lang="ru-RU" b="1" dirty="0">
                <a:latin typeface="Times New Roman" pitchFamily="18" charset="0"/>
              </a:rPr>
              <a:t>системы РФ</a:t>
            </a:r>
          </a:p>
        </p:txBody>
      </p:sp>
      <p:sp>
        <p:nvSpPr>
          <p:cNvPr id="16396" name="Text Box 151"/>
          <p:cNvSpPr txBox="1">
            <a:spLocks noChangeArrowheads="1"/>
          </p:cNvSpPr>
          <p:nvPr/>
        </p:nvSpPr>
        <p:spPr bwMode="auto">
          <a:xfrm>
            <a:off x="7072330" y="910817"/>
            <a:ext cx="1619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3635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16398" name="AutoShape 12"/>
          <p:cNvSpPr>
            <a:spLocks noChangeArrowheads="1"/>
          </p:cNvSpPr>
          <p:nvPr/>
        </p:nvSpPr>
        <p:spPr bwMode="auto">
          <a:xfrm>
            <a:off x="1164320" y="1660915"/>
            <a:ext cx="1309749" cy="1243016"/>
          </a:xfrm>
          <a:prstGeom prst="can">
            <a:avLst>
              <a:gd name="adj" fmla="val 25898"/>
            </a:avLst>
          </a:prstGeom>
          <a:solidFill>
            <a:srgbClr val="339966">
              <a:alpha val="59999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399" name="Text Box 28"/>
          <p:cNvSpPr txBox="1">
            <a:spLocks noChangeArrowheads="1"/>
          </p:cNvSpPr>
          <p:nvPr/>
        </p:nvSpPr>
        <p:spPr bwMode="auto">
          <a:xfrm>
            <a:off x="1214415" y="2196700"/>
            <a:ext cx="1152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142000</a:t>
            </a:r>
            <a:endParaRPr lang="ru-RU" sz="2000" b="1" dirty="0"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85720" y="1553767"/>
            <a:ext cx="4929222" cy="2908697"/>
            <a:chOff x="1474" y="1441"/>
            <a:chExt cx="2721" cy="2443"/>
          </a:xfrm>
        </p:grpSpPr>
        <p:sp>
          <p:nvSpPr>
            <p:cNvPr id="16416" name="AutoShape 9"/>
            <p:cNvSpPr>
              <a:spLocks noChangeArrowheads="1"/>
            </p:cNvSpPr>
            <p:nvPr/>
          </p:nvSpPr>
          <p:spPr bwMode="auto">
            <a:xfrm>
              <a:off x="1956" y="2478"/>
              <a:ext cx="726" cy="1336"/>
            </a:xfrm>
            <a:prstGeom prst="can">
              <a:avLst>
                <a:gd name="adj" fmla="val 27137"/>
              </a:avLst>
            </a:prstGeom>
            <a:solidFill>
              <a:srgbClr val="666699">
                <a:alpha val="59999"/>
              </a:srgbClr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061" y="1441"/>
              <a:ext cx="726" cy="2373"/>
              <a:chOff x="2699" y="1577"/>
              <a:chExt cx="726" cy="2373"/>
            </a:xfrm>
          </p:grpSpPr>
          <p:sp>
            <p:nvSpPr>
              <p:cNvPr id="16413" name="AutoShape 11"/>
              <p:cNvSpPr>
                <a:spLocks noChangeArrowheads="1"/>
              </p:cNvSpPr>
              <p:nvPr/>
            </p:nvSpPr>
            <p:spPr bwMode="auto">
              <a:xfrm>
                <a:off x="2699" y="2478"/>
                <a:ext cx="726" cy="1472"/>
              </a:xfrm>
              <a:prstGeom prst="can">
                <a:avLst>
                  <a:gd name="adj" fmla="val 24791"/>
                </a:avLst>
              </a:prstGeom>
              <a:solidFill>
                <a:srgbClr val="666699">
                  <a:alpha val="59999"/>
                </a:srgbClr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6414" name="AutoShape 12"/>
              <p:cNvSpPr>
                <a:spLocks noChangeArrowheads="1"/>
              </p:cNvSpPr>
              <p:nvPr/>
            </p:nvSpPr>
            <p:spPr bwMode="auto">
              <a:xfrm>
                <a:off x="2699" y="1577"/>
                <a:ext cx="726" cy="1037"/>
              </a:xfrm>
              <a:prstGeom prst="can">
                <a:avLst>
                  <a:gd name="adj" fmla="val 25896"/>
                </a:avLst>
              </a:prstGeom>
              <a:solidFill>
                <a:srgbClr val="339966">
                  <a:alpha val="59999"/>
                </a:srgbClr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1474" y="3884"/>
              <a:ext cx="2540" cy="0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V="1">
              <a:off x="1474" y="3339"/>
              <a:ext cx="227" cy="545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701" y="3339"/>
              <a:ext cx="226" cy="0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653" y="3339"/>
              <a:ext cx="408" cy="0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3787" y="3339"/>
              <a:ext cx="408" cy="0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4014" y="3339"/>
              <a:ext cx="181" cy="545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Text Box 26"/>
            <p:cNvSpPr txBox="1">
              <a:spLocks noChangeArrowheads="1"/>
            </p:cNvSpPr>
            <p:nvPr/>
          </p:nvSpPr>
          <p:spPr bwMode="auto">
            <a:xfrm>
              <a:off x="1927" y="3016"/>
              <a:ext cx="72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</a:rPr>
                <a:t>394537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16409" name="Text Box 27"/>
            <p:cNvSpPr txBox="1">
              <a:spLocks noChangeArrowheads="1"/>
            </p:cNvSpPr>
            <p:nvPr/>
          </p:nvSpPr>
          <p:spPr bwMode="auto">
            <a:xfrm>
              <a:off x="3061" y="3022"/>
              <a:ext cx="72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</a:rPr>
                <a:t>457427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16410" name="Text Box 28"/>
            <p:cNvSpPr txBox="1">
              <a:spLocks noChangeArrowheads="1"/>
            </p:cNvSpPr>
            <p:nvPr/>
          </p:nvSpPr>
          <p:spPr bwMode="auto">
            <a:xfrm>
              <a:off x="3061" y="1888"/>
              <a:ext cx="72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</a:rPr>
                <a:t>200000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  <p:sp>
        <p:nvSpPr>
          <p:cNvPr id="34" name="Левая фигурная скобка 33"/>
          <p:cNvSpPr/>
          <p:nvPr/>
        </p:nvSpPr>
        <p:spPr>
          <a:xfrm>
            <a:off x="571472" y="1660915"/>
            <a:ext cx="500066" cy="2732504"/>
          </a:xfrm>
          <a:prstGeom prst="leftBrace">
            <a:avLst>
              <a:gd name="adj1" fmla="val 49948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258257" y="2524420"/>
            <a:ext cx="12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536537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4572000" y="1660915"/>
            <a:ext cx="428628" cy="2732504"/>
          </a:xfrm>
          <a:prstGeom prst="rightBrace">
            <a:avLst>
              <a:gd name="adj1" fmla="val 43643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620937" y="2603778"/>
            <a:ext cx="112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657427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8679659" y="468183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13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3500" y="1707002"/>
            <a:ext cx="8863013" cy="23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ОБ ИСПОЛНЕНИИ БЮДЖЕТА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МУНИЦИПАЛЬНОГО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ОБРАЗОВАНИЯ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ГОРОД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МАЙКОП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2014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1" y="771550"/>
            <a:ext cx="8990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ОТЧЕТ</a:t>
            </a:r>
          </a:p>
        </p:txBody>
      </p:sp>
      <p:sp>
        <p:nvSpPr>
          <p:cNvPr id="17412" name="Text Box 34"/>
          <p:cNvSpPr txBox="1">
            <a:spLocks noChangeArrowheads="1"/>
          </p:cNvSpPr>
          <p:nvPr/>
        </p:nvSpPr>
        <p:spPr bwMode="auto">
          <a:xfrm>
            <a:off x="0" y="470773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</a:rPr>
              <a:t>Майкоп 2015г</a:t>
            </a:r>
            <a:r>
              <a:rPr lang="ru-RU" sz="20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7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37630098"/>
              </p:ext>
            </p:extLst>
          </p:nvPr>
        </p:nvGraphicFramePr>
        <p:xfrm>
          <a:off x="950913" y="1406525"/>
          <a:ext cx="5213350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Лист" r:id="rId3" imgW="7429567" imgH="5410141" progId="Excel.Sheet.8">
                  <p:embed/>
                </p:oleObj>
              </mc:Choice>
              <mc:Fallback>
                <p:oleObj name="Лист" r:id="rId3" imgW="7429567" imgH="5410141" progId="Excel.Sheet.8">
                  <p:embed/>
                  <p:pic>
                    <p:nvPicPr>
                      <p:cNvPr id="0" name="Picture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406525"/>
                        <a:ext cx="5213350" cy="379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7668470" y="1975495"/>
            <a:ext cx="1123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3635"/>
                </a:solidFill>
                <a:latin typeface="Times New Roman" pitchFamily="18" charset="0"/>
              </a:rPr>
              <a:t>2013 </a:t>
            </a:r>
            <a:r>
              <a:rPr lang="ru-RU" sz="2000" b="1" dirty="0">
                <a:solidFill>
                  <a:srgbClr val="003635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7667626" y="2409825"/>
            <a:ext cx="1123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3635"/>
                </a:solidFill>
                <a:latin typeface="Times New Roman" pitchFamily="18" charset="0"/>
              </a:rPr>
              <a:t>2014 </a:t>
            </a:r>
            <a:r>
              <a:rPr lang="ru-RU" sz="2000" b="1" dirty="0">
                <a:solidFill>
                  <a:srgbClr val="003635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>
            <a:off x="7596188" y="2085975"/>
            <a:ext cx="144462" cy="0"/>
          </a:xfrm>
          <a:prstGeom prst="line">
            <a:avLst/>
          </a:prstGeom>
          <a:noFill/>
          <a:ln w="9525">
            <a:solidFill>
              <a:srgbClr val="004E4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7596188" y="2571750"/>
            <a:ext cx="144462" cy="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Заголовок 1"/>
          <p:cNvSpPr txBox="1">
            <a:spLocks/>
          </p:cNvSpPr>
          <p:nvPr/>
        </p:nvSpPr>
        <p:spPr bwMode="auto">
          <a:xfrm>
            <a:off x="2535845" y="1337923"/>
            <a:ext cx="1335980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b="1" dirty="0" smtClean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2264318,9</a:t>
            </a:r>
          </a:p>
          <a:p>
            <a:pPr algn="ctr" eaLnBrk="1" hangingPunct="1"/>
            <a:endParaRPr lang="ru-RU" b="1" dirty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 flipH="1" flipV="1">
            <a:off x="2195513" y="1233349"/>
            <a:ext cx="2582" cy="681739"/>
          </a:xfrm>
          <a:prstGeom prst="line">
            <a:avLst/>
          </a:prstGeom>
          <a:noFill/>
          <a:ln w="28575" cap="rnd">
            <a:solidFill>
              <a:srgbClr val="5C72C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>
            <a:off x="2198095" y="1233350"/>
            <a:ext cx="971550" cy="0"/>
          </a:xfrm>
          <a:prstGeom prst="line">
            <a:avLst/>
          </a:prstGeom>
          <a:noFill/>
          <a:ln w="28575" cap="rnd">
            <a:solidFill>
              <a:srgbClr val="5C72CE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Заголовок 1"/>
          <p:cNvSpPr txBox="1">
            <a:spLocks/>
          </p:cNvSpPr>
          <p:nvPr/>
        </p:nvSpPr>
        <p:spPr bwMode="auto">
          <a:xfrm>
            <a:off x="3777489" y="1146737"/>
            <a:ext cx="1189038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2498162,1</a:t>
            </a:r>
            <a:endParaRPr lang="ru-RU" b="1" dirty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Line 19"/>
          <p:cNvSpPr>
            <a:spLocks noChangeShapeType="1"/>
          </p:cNvSpPr>
          <p:nvPr/>
        </p:nvSpPr>
        <p:spPr bwMode="auto">
          <a:xfrm flipV="1">
            <a:off x="3851275" y="1412895"/>
            <a:ext cx="0" cy="327124"/>
          </a:xfrm>
          <a:prstGeom prst="line">
            <a:avLst/>
          </a:prstGeom>
          <a:noFill/>
          <a:ln w="28575" cap="rnd">
            <a:solidFill>
              <a:srgbClr val="5C72C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20"/>
          <p:cNvSpPr>
            <a:spLocks noChangeShapeType="1"/>
          </p:cNvSpPr>
          <p:nvPr/>
        </p:nvSpPr>
        <p:spPr bwMode="auto">
          <a:xfrm>
            <a:off x="3852425" y="1400911"/>
            <a:ext cx="1007607" cy="11983"/>
          </a:xfrm>
          <a:prstGeom prst="line">
            <a:avLst/>
          </a:prstGeom>
          <a:noFill/>
          <a:ln w="28575" cap="rnd">
            <a:solidFill>
              <a:srgbClr val="5C72CE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Заголовок 1"/>
          <p:cNvSpPr txBox="1">
            <a:spLocks/>
          </p:cNvSpPr>
          <p:nvPr/>
        </p:nvSpPr>
        <p:spPr bwMode="auto">
          <a:xfrm>
            <a:off x="4982956" y="3299172"/>
            <a:ext cx="1173219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-351201,9</a:t>
            </a:r>
            <a:endParaRPr lang="ru-RU" b="1" dirty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Line 22"/>
          <p:cNvSpPr>
            <a:spLocks noChangeShapeType="1"/>
          </p:cNvSpPr>
          <p:nvPr/>
        </p:nvSpPr>
        <p:spPr bwMode="auto">
          <a:xfrm>
            <a:off x="5106782" y="3560078"/>
            <a:ext cx="739775" cy="9525"/>
          </a:xfrm>
          <a:prstGeom prst="line">
            <a:avLst/>
          </a:prstGeom>
          <a:noFill/>
          <a:ln w="28575" cap="rnd">
            <a:solidFill>
              <a:srgbClr val="5C72CE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23"/>
          <p:cNvSpPr>
            <a:spLocks noChangeShapeType="1"/>
          </p:cNvSpPr>
          <p:nvPr/>
        </p:nvSpPr>
        <p:spPr bwMode="auto">
          <a:xfrm flipV="1">
            <a:off x="5076056" y="3570602"/>
            <a:ext cx="0" cy="609452"/>
          </a:xfrm>
          <a:prstGeom prst="line">
            <a:avLst/>
          </a:prstGeom>
          <a:noFill/>
          <a:ln w="28575" cap="rnd">
            <a:solidFill>
              <a:srgbClr val="5C72C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24"/>
          <p:cNvSpPr>
            <a:spLocks noChangeShapeType="1"/>
          </p:cNvSpPr>
          <p:nvPr/>
        </p:nvSpPr>
        <p:spPr bwMode="auto">
          <a:xfrm flipV="1">
            <a:off x="2771775" y="1558528"/>
            <a:ext cx="0" cy="817076"/>
          </a:xfrm>
          <a:prstGeom prst="line">
            <a:avLst/>
          </a:prstGeom>
          <a:noFill/>
          <a:ln w="28575" cap="rnd">
            <a:solidFill>
              <a:srgbClr val="BA3E0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25"/>
          <p:cNvSpPr>
            <a:spLocks noChangeShapeType="1"/>
          </p:cNvSpPr>
          <p:nvPr/>
        </p:nvSpPr>
        <p:spPr bwMode="auto">
          <a:xfrm flipV="1">
            <a:off x="2771775" y="1558527"/>
            <a:ext cx="864121" cy="1"/>
          </a:xfrm>
          <a:prstGeom prst="line">
            <a:avLst/>
          </a:prstGeom>
          <a:noFill/>
          <a:ln w="28575" cap="rnd">
            <a:solidFill>
              <a:srgbClr val="BA3E0C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26"/>
          <p:cNvSpPr>
            <a:spLocks noChangeShapeType="1"/>
          </p:cNvSpPr>
          <p:nvPr/>
        </p:nvSpPr>
        <p:spPr bwMode="auto">
          <a:xfrm flipV="1">
            <a:off x="4231930" y="1818518"/>
            <a:ext cx="0" cy="470235"/>
          </a:xfrm>
          <a:prstGeom prst="line">
            <a:avLst/>
          </a:prstGeom>
          <a:noFill/>
          <a:ln w="28575" cap="rnd">
            <a:solidFill>
              <a:srgbClr val="BA3E0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7"/>
          <p:cNvSpPr>
            <a:spLocks noChangeShapeType="1"/>
          </p:cNvSpPr>
          <p:nvPr/>
        </p:nvSpPr>
        <p:spPr bwMode="auto">
          <a:xfrm flipV="1">
            <a:off x="4221476" y="1852150"/>
            <a:ext cx="1030105" cy="0"/>
          </a:xfrm>
          <a:prstGeom prst="line">
            <a:avLst/>
          </a:prstGeom>
          <a:noFill/>
          <a:ln w="28575" cap="rnd">
            <a:solidFill>
              <a:srgbClr val="BA3E0C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5" name="Line 28"/>
          <p:cNvSpPr>
            <a:spLocks noChangeShapeType="1"/>
          </p:cNvSpPr>
          <p:nvPr/>
        </p:nvSpPr>
        <p:spPr bwMode="auto">
          <a:xfrm flipV="1">
            <a:off x="5580112" y="4044311"/>
            <a:ext cx="0" cy="271486"/>
          </a:xfrm>
          <a:prstGeom prst="line">
            <a:avLst/>
          </a:prstGeom>
          <a:noFill/>
          <a:ln w="28575" cap="rnd">
            <a:solidFill>
              <a:srgbClr val="BA3E0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9"/>
          <p:cNvSpPr>
            <a:spLocks noChangeShapeType="1"/>
          </p:cNvSpPr>
          <p:nvPr/>
        </p:nvSpPr>
        <p:spPr bwMode="auto">
          <a:xfrm>
            <a:off x="5581651" y="4044311"/>
            <a:ext cx="719137" cy="0"/>
          </a:xfrm>
          <a:prstGeom prst="line">
            <a:avLst/>
          </a:prstGeom>
          <a:noFill/>
          <a:ln w="28575" cap="rnd">
            <a:solidFill>
              <a:srgbClr val="BA3E0C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Заголовок 1"/>
          <p:cNvSpPr txBox="1">
            <a:spLocks/>
          </p:cNvSpPr>
          <p:nvPr/>
        </p:nvSpPr>
        <p:spPr bwMode="auto">
          <a:xfrm>
            <a:off x="2035271" y="1004888"/>
            <a:ext cx="1217612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2146960,2</a:t>
            </a:r>
            <a:endParaRPr lang="ru-RU" b="1" dirty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" name="Заголовок 1"/>
          <p:cNvSpPr txBox="1">
            <a:spLocks/>
          </p:cNvSpPr>
          <p:nvPr/>
        </p:nvSpPr>
        <p:spPr bwMode="auto">
          <a:xfrm>
            <a:off x="4088216" y="1561165"/>
            <a:ext cx="1296624" cy="2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2349844,5</a:t>
            </a:r>
            <a:endParaRPr lang="ru-RU" b="1" dirty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Заголовок 1"/>
          <p:cNvSpPr txBox="1">
            <a:spLocks/>
          </p:cNvSpPr>
          <p:nvPr/>
        </p:nvSpPr>
        <p:spPr bwMode="auto">
          <a:xfrm>
            <a:off x="5496326" y="3774039"/>
            <a:ext cx="1163906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-85525,6</a:t>
            </a:r>
            <a:endParaRPr lang="ru-RU" b="1" dirty="0">
              <a:solidFill>
                <a:srgbClr val="003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0" name="Rectangle 33"/>
          <p:cNvSpPr>
            <a:spLocks noChangeArrowheads="1"/>
          </p:cNvSpPr>
          <p:nvPr/>
        </p:nvSpPr>
        <p:spPr bwMode="auto">
          <a:xfrm>
            <a:off x="7019926" y="1977629"/>
            <a:ext cx="576263" cy="215503"/>
          </a:xfrm>
          <a:prstGeom prst="rect">
            <a:avLst/>
          </a:prstGeom>
          <a:solidFill>
            <a:srgbClr val="5C72CE">
              <a:alpha val="84706"/>
            </a:srgbClr>
          </a:solidFill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Rectangle 34"/>
          <p:cNvSpPr>
            <a:spLocks noChangeArrowheads="1"/>
          </p:cNvSpPr>
          <p:nvPr/>
        </p:nvSpPr>
        <p:spPr bwMode="auto">
          <a:xfrm>
            <a:off x="7019926" y="2463404"/>
            <a:ext cx="576263" cy="215503"/>
          </a:xfrm>
          <a:prstGeom prst="rect">
            <a:avLst/>
          </a:prstGeom>
          <a:solidFill>
            <a:srgbClr val="BA3E0C">
              <a:alpha val="87451"/>
            </a:srgbClr>
          </a:solidFill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2" name="Text Box 35"/>
          <p:cNvSpPr txBox="1">
            <a:spLocks noChangeArrowheads="1"/>
          </p:cNvSpPr>
          <p:nvPr/>
        </p:nvSpPr>
        <p:spPr bwMode="auto">
          <a:xfrm>
            <a:off x="7506200" y="1033295"/>
            <a:ext cx="1619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3635"/>
                </a:solidFill>
                <a:latin typeface="Times New Roman" pitchFamily="18" charset="0"/>
              </a:rPr>
              <a:t>тыс</a:t>
            </a:r>
            <a:r>
              <a:rPr lang="ru-RU" sz="2000" b="1" dirty="0" smtClean="0">
                <a:solidFill>
                  <a:srgbClr val="003635"/>
                </a:solidFill>
                <a:latin typeface="Times New Roman" pitchFamily="18" charset="0"/>
              </a:rPr>
              <a:t>. рублей</a:t>
            </a:r>
            <a:endParaRPr lang="ru-RU" sz="2000" b="1" dirty="0">
              <a:solidFill>
                <a:srgbClr val="003635"/>
              </a:solidFill>
              <a:latin typeface="Times New Roman" pitchFamily="18" charset="0"/>
            </a:endParaRPr>
          </a:p>
        </p:txBody>
      </p:sp>
      <p:sp>
        <p:nvSpPr>
          <p:cNvPr id="1053" name="Text Box 30"/>
          <p:cNvSpPr txBox="1">
            <a:spLocks noChangeArrowheads="1"/>
          </p:cNvSpPr>
          <p:nvPr/>
        </p:nvSpPr>
        <p:spPr bwMode="auto">
          <a:xfrm>
            <a:off x="8786896" y="468183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729" y="173891"/>
            <a:ext cx="847472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1" algn="ctr" eaLnBrk="1" hangingPunct="1"/>
            <a:r>
              <a:rPr lang="ru-RU" sz="2400" b="1" dirty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</a:t>
            </a:r>
          </a:p>
          <a:p>
            <a:pPr lvl="1" algn="ctr" eaLnBrk="1" hangingPunct="1"/>
            <a:r>
              <a:rPr lang="ru-RU" sz="2400" b="1" dirty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МЕСТНОГО БЮДЖЕТА ЗА 2014 ГОД</a:t>
            </a:r>
          </a:p>
        </p:txBody>
      </p:sp>
    </p:spTree>
    <p:extLst>
      <p:ext uri="{BB962C8B-B14F-4D97-AF65-F5344CB8AC3E}">
        <p14:creationId xmlns:p14="http://schemas.microsoft.com/office/powerpoint/2010/main" val="3340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5978"/>
            <a:ext cx="8786874" cy="70958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755571"/>
              </p:ext>
            </p:extLst>
          </p:nvPr>
        </p:nvGraphicFramePr>
        <p:xfrm>
          <a:off x="-642974" y="910816"/>
          <a:ext cx="6546853" cy="331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4" name="Диаграмма" r:id="rId3" imgW="5781759" imgH="3886310" progId="MSGraph.Chart.8">
                  <p:embed followColorScheme="full"/>
                </p:oleObj>
              </mc:Choice>
              <mc:Fallback>
                <p:oleObj name="Диаграмма" r:id="rId3" imgW="5781759" imgH="3886310" progId="MSGraph.Chart.8">
                  <p:embed followColorScheme="full"/>
                  <p:pic>
                    <p:nvPicPr>
                      <p:cNvPr id="0" name="Picture 8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2974" y="910816"/>
                        <a:ext cx="6546853" cy="3315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65452"/>
              </p:ext>
            </p:extLst>
          </p:nvPr>
        </p:nvGraphicFramePr>
        <p:xfrm>
          <a:off x="3500430" y="964395"/>
          <a:ext cx="6500858" cy="332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" name="Диаграмма" r:id="rId5" imgW="5781759" imgH="3886310" progId="MSGraph.Chart.8">
                  <p:embed followColorScheme="full"/>
                </p:oleObj>
              </mc:Choice>
              <mc:Fallback>
                <p:oleObj name="Диаграмма" r:id="rId5" imgW="5781759" imgH="3886310" progId="MSGraph.Chart.8">
                  <p:embed followColorScheme="full"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964395"/>
                        <a:ext cx="6500858" cy="3321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1671" y="385634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2013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5912" y="393922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2014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23055" y="278034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688 034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1684" y="318045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218 470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6090" y="238774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232 661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09304" y="170765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75 517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98712" y="13383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138 391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1" y="318045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528 022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77957" y="26219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152 247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87022" y="179200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167 316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70146" y="124339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83 325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34720" y="162019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137 549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444699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472" y="4768469"/>
            <a:ext cx="500066" cy="214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4607733"/>
            <a:ext cx="500066" cy="214314"/>
          </a:xfrm>
          <a:prstGeom prst="roundRect">
            <a:avLst/>
          </a:prstGeom>
          <a:solidFill>
            <a:srgbClr val="1FD3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15074" y="4446998"/>
            <a:ext cx="500066" cy="214314"/>
          </a:xfrm>
          <a:prstGeom prst="roundRect">
            <a:avLst/>
          </a:prstGeom>
          <a:solidFill>
            <a:srgbClr val="3C9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15074" y="4768469"/>
            <a:ext cx="500066" cy="214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42976" y="4335633"/>
            <a:ext cx="178595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76" y="4714891"/>
            <a:ext cx="221457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на совокупный 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455415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08" y="4393420"/>
            <a:ext cx="24288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использования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9435" y="4714890"/>
            <a:ext cx="1523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8712" y="2283411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1 353 073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6136" y="2411015"/>
            <a:ext cx="193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1 068 459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43834" y="1017974"/>
            <a:ext cx="1545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8705678" y="469026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32640183"/>
              </p:ext>
            </p:extLst>
          </p:nvPr>
        </p:nvGraphicFramePr>
        <p:xfrm>
          <a:off x="214281" y="1110088"/>
          <a:ext cx="8844213" cy="38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130805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45008,8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034" y="1577689"/>
            <a:ext cx="25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12357,5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220631"/>
            <a:ext cx="257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264364,5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6152" y="2488525"/>
            <a:ext cx="277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314231,8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5078" y="3120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456707,7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457276"/>
            <a:ext cx="178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867161,1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7076" y="402737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33428,3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902" y="43363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4457,1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1" y="267875"/>
            <a:ext cx="89072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782987" y="466105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9739687"/>
              </p:ext>
            </p:extLst>
          </p:nvPr>
        </p:nvGraphicFramePr>
        <p:xfrm>
          <a:off x="1605992" y="1245777"/>
          <a:ext cx="6011379" cy="380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Диаграмма" r:id="rId3" imgW="5781759" imgH="4448290" progId="MSGraph.Chart.8">
                  <p:embed followColorScheme="full"/>
                </p:oleObj>
              </mc:Choice>
              <mc:Fallback>
                <p:oleObj name="Диаграмма" r:id="rId3" imgW="5781759" imgH="4448290" progId="MSGraph.Chart.8">
                  <p:embed followColorScheme="full"/>
                  <p:pic>
                    <p:nvPicPr>
                      <p:cNvPr id="0" name="Picture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992" y="1245777"/>
                        <a:ext cx="6011379" cy="3804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267494"/>
            <a:ext cx="821355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 algn="ctr"/>
            <a:r>
              <a:rPr lang="ru-RU" sz="2400" b="1" dirty="0" smtClean="0">
                <a:latin typeface="Times New Roman" pitchFamily="18" charset="0"/>
              </a:rPr>
              <a:t>СТРУКТУРА НЕДОИМКИ </a:t>
            </a:r>
          </a:p>
          <a:p>
            <a:pPr marL="742950" lvl="1" indent="-285750" algn="ctr"/>
            <a:r>
              <a:rPr lang="ru-RU" sz="2400" b="1" dirty="0" smtClean="0">
                <a:latin typeface="Times New Roman" pitchFamily="18" charset="0"/>
              </a:rPr>
              <a:t>ПО НАЛОГОВЫМ ДОХОДАМ НА 01.01.2015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297622" y="2758788"/>
            <a:ext cx="286493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(2 742)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03848" y="1475665"/>
            <a:ext cx="2214562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(6 650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35896" y="4232679"/>
            <a:ext cx="255587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(11 478)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296526" y="1599093"/>
            <a:ext cx="2270112" cy="11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(11 767)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297622" y="1604288"/>
            <a:ext cx="34290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УСН                    (3 088)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142" y="3829362"/>
            <a:ext cx="24141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(3 734)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8807450" y="468480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9691" y="1106333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n-lt"/>
              </a:rPr>
              <a:t>т</a:t>
            </a:r>
            <a:r>
              <a:rPr lang="ru-RU" b="1" dirty="0" smtClean="0">
                <a:latin typeface="+mn-lt"/>
              </a:rPr>
              <a:t>ыс. рублей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19256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за 2014 год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4013087"/>
              </p:ext>
            </p:extLst>
          </p:nvPr>
        </p:nvGraphicFramePr>
        <p:xfrm>
          <a:off x="467544" y="1131590"/>
          <a:ext cx="8136904" cy="38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744032" y="468183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5"/>
          <p:cNvSpPr txBox="1">
            <a:spLocks noChangeArrowheads="1"/>
          </p:cNvSpPr>
          <p:nvPr/>
        </p:nvSpPr>
        <p:spPr bwMode="auto">
          <a:xfrm>
            <a:off x="7621004" y="1048225"/>
            <a:ext cx="152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3635"/>
                </a:solidFill>
                <a:latin typeface="Times New Roman" pitchFamily="18" charset="0"/>
              </a:rPr>
              <a:t>тыс</a:t>
            </a:r>
            <a:r>
              <a:rPr lang="ru-RU" b="1" dirty="0" smtClean="0">
                <a:solidFill>
                  <a:srgbClr val="003635"/>
                </a:solidFill>
                <a:latin typeface="Times New Roman" pitchFamily="18" charset="0"/>
              </a:rPr>
              <a:t>. рублей</a:t>
            </a:r>
            <a:endParaRPr lang="ru-RU" b="1" dirty="0">
              <a:solidFill>
                <a:srgbClr val="003635"/>
              </a:solidFill>
              <a:latin typeface="Times New Roman" pitchFamily="18" charset="0"/>
            </a:endParaRPr>
          </a:p>
        </p:txBody>
      </p:sp>
      <p:sp>
        <p:nvSpPr>
          <p:cNvPr id="9233" name="TextBox 49"/>
          <p:cNvSpPr txBox="1">
            <a:spLocks noChangeArrowheads="1"/>
          </p:cNvSpPr>
          <p:nvPr/>
        </p:nvSpPr>
        <p:spPr bwMode="auto">
          <a:xfrm>
            <a:off x="269347" y="1059037"/>
            <a:ext cx="7380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Приобретение услуг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323265,3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1" name="TextBox 51"/>
          <p:cNvSpPr txBox="1">
            <a:spLocks noChangeArrowheads="1"/>
          </p:cNvSpPr>
          <p:nvPr/>
        </p:nvSpPr>
        <p:spPr bwMode="auto">
          <a:xfrm>
            <a:off x="220342" y="2111189"/>
            <a:ext cx="7340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Оплата труда и начисления на оплату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труда    200280,9</a:t>
            </a:r>
            <a:endParaRPr lang="ru-RU" sz="2000" dirty="0"/>
          </a:p>
        </p:txBody>
      </p:sp>
      <p:sp>
        <p:nvSpPr>
          <p:cNvPr id="43" name="Прямоугольник с одним скругленным углом 42"/>
          <p:cNvSpPr/>
          <p:nvPr/>
        </p:nvSpPr>
        <p:spPr bwMode="auto">
          <a:xfrm>
            <a:off x="265329" y="3408983"/>
            <a:ext cx="5632574" cy="242665"/>
          </a:xfrm>
          <a:prstGeom prst="round1Rect">
            <a:avLst>
              <a:gd name="adj" fmla="val 50000"/>
            </a:avLst>
          </a:prstGeom>
          <a:solidFill>
            <a:srgbClr val="FF0000">
              <a:alpha val="7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9" name="Прямоугольник 53"/>
          <p:cNvSpPr>
            <a:spLocks noChangeArrowheads="1"/>
          </p:cNvSpPr>
          <p:nvPr/>
        </p:nvSpPr>
        <p:spPr bwMode="auto">
          <a:xfrm>
            <a:off x="269347" y="3251538"/>
            <a:ext cx="6146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стоимости материальных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запасов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8903,2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Прямоугольник 54"/>
          <p:cNvSpPr>
            <a:spLocks noChangeArrowheads="1"/>
          </p:cNvSpPr>
          <p:nvPr/>
        </p:nvSpPr>
        <p:spPr bwMode="auto">
          <a:xfrm>
            <a:off x="243009" y="1631042"/>
            <a:ext cx="674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стоимости основных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234799,3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Прямоугольник 55"/>
          <p:cNvSpPr>
            <a:spLocks noChangeArrowheads="1"/>
          </p:cNvSpPr>
          <p:nvPr/>
        </p:nvSpPr>
        <p:spPr bwMode="auto">
          <a:xfrm>
            <a:off x="269347" y="2665908"/>
            <a:ext cx="6459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Оплата коммунальных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56341,3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1" name="Прямоугольник 56"/>
          <p:cNvSpPr>
            <a:spLocks noChangeArrowheads="1"/>
          </p:cNvSpPr>
          <p:nvPr/>
        </p:nvSpPr>
        <p:spPr bwMode="auto">
          <a:xfrm>
            <a:off x="243009" y="3926622"/>
            <a:ext cx="7119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Прочие расходы 			287777,1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9" name="Прямоугольник 66"/>
          <p:cNvSpPr>
            <a:spLocks noChangeArrowheads="1"/>
          </p:cNvSpPr>
          <p:nvPr/>
        </p:nvSpPr>
        <p:spPr bwMode="auto">
          <a:xfrm>
            <a:off x="183112" y="603687"/>
            <a:ext cx="8659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Субсидии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бюджетным и автономным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учреждениям  1238477,4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47027" y="1563638"/>
            <a:ext cx="6243296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027" y="2111189"/>
            <a:ext cx="5904654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00368" y="2655922"/>
            <a:ext cx="5654894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43009" y="3251538"/>
            <a:ext cx="5379744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98311" y="4443958"/>
            <a:ext cx="517309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47027" y="3795886"/>
            <a:ext cx="5184606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01" name="Picture 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1437085"/>
            <a:ext cx="1692275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http://yarreg.ru/wp-content/uploads/2011/08/trubi1-542x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6" y="2463404"/>
            <a:ext cx="2232025" cy="118824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9303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51648"/>
            <a:ext cx="2376488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4" name="Text Box 89"/>
          <p:cNvSpPr txBox="1">
            <a:spLocks noChangeArrowheads="1"/>
          </p:cNvSpPr>
          <p:nvPr/>
        </p:nvSpPr>
        <p:spPr bwMode="auto">
          <a:xfrm>
            <a:off x="8765726" y="466275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28501" y="1032188"/>
            <a:ext cx="6912766" cy="16037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20309" y="118340"/>
            <a:ext cx="8428404" cy="388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eaLnBrk="1" hangingPunct="1">
              <a:buNone/>
            </a:pPr>
            <a:r>
              <a:rPr lang="ru-RU" sz="2400" b="1" dirty="0">
                <a:solidFill>
                  <a:srgbClr val="003635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4197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60"/>
          <p:cNvGrpSpPr>
            <a:grpSpLocks/>
          </p:cNvGrpSpPr>
          <p:nvPr/>
        </p:nvGrpSpPr>
        <p:grpSpPr bwMode="auto">
          <a:xfrm>
            <a:off x="8207794" y="1059656"/>
            <a:ext cx="773927" cy="323850"/>
            <a:chOff x="431980" y="5013176"/>
            <a:chExt cx="772675" cy="432000"/>
          </a:xfrm>
        </p:grpSpPr>
        <p:sp>
          <p:nvSpPr>
            <p:cNvPr id="62" name="Овал 61"/>
            <p:cNvSpPr/>
            <p:nvPr/>
          </p:nvSpPr>
          <p:spPr>
            <a:xfrm>
              <a:off x="683568" y="5013176"/>
              <a:ext cx="432000" cy="432000"/>
            </a:xfrm>
            <a:prstGeom prst="ellipse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431980" y="5013176"/>
              <a:ext cx="772675" cy="432000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16,2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6" name="Группа 63"/>
          <p:cNvGrpSpPr>
            <a:grpSpLocks/>
          </p:cNvGrpSpPr>
          <p:nvPr/>
        </p:nvGrpSpPr>
        <p:grpSpPr bwMode="auto">
          <a:xfrm>
            <a:off x="8207795" y="722853"/>
            <a:ext cx="773930" cy="216694"/>
            <a:chOff x="270409" y="5013176"/>
            <a:chExt cx="773169" cy="288000"/>
          </a:xfrm>
        </p:grpSpPr>
        <p:sp>
          <p:nvSpPr>
            <p:cNvPr id="65" name="Овал 64"/>
            <p:cNvSpPr/>
            <p:nvPr/>
          </p:nvSpPr>
          <p:spPr>
            <a:xfrm>
              <a:off x="683568" y="5013176"/>
              <a:ext cx="288641" cy="288000"/>
            </a:xfrm>
            <a:prstGeom prst="ellipse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0409" y="5013176"/>
              <a:ext cx="773169" cy="288000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14,0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7" name="Группа 78"/>
          <p:cNvGrpSpPr>
            <a:grpSpLocks/>
          </p:cNvGrpSpPr>
          <p:nvPr/>
        </p:nvGrpSpPr>
        <p:grpSpPr bwMode="auto">
          <a:xfrm>
            <a:off x="5580066" y="2787255"/>
            <a:ext cx="1452564" cy="770333"/>
            <a:chOff x="5796136" y="4653136"/>
            <a:chExt cx="1274761" cy="936000"/>
          </a:xfrm>
        </p:grpSpPr>
        <p:grpSp>
          <p:nvGrpSpPr>
            <p:cNvPr id="8271" name="Группа 45"/>
            <p:cNvGrpSpPr>
              <a:grpSpLocks/>
            </p:cNvGrpSpPr>
            <p:nvPr/>
          </p:nvGrpSpPr>
          <p:grpSpPr bwMode="auto">
            <a:xfrm>
              <a:off x="5796136" y="4653136"/>
              <a:ext cx="1009228" cy="936000"/>
              <a:chOff x="683568" y="5013176"/>
              <a:chExt cx="1009228" cy="93600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683568" y="5013176"/>
                <a:ext cx="937217" cy="936000"/>
              </a:xfrm>
              <a:prstGeom prst="ellipse">
                <a:avLst/>
              </a:prstGeom>
              <a:solidFill>
                <a:srgbClr val="00B05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755576" y="5013176"/>
                <a:ext cx="937220" cy="936000"/>
              </a:xfrm>
              <a:prstGeom prst="ellipse">
                <a:avLst/>
              </a:prstGeom>
              <a:solidFill>
                <a:srgbClr val="92D050">
                  <a:alpha val="44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272" name="TextBox 70"/>
            <p:cNvSpPr txBox="1">
              <a:spLocks noChangeArrowheads="1"/>
            </p:cNvSpPr>
            <p:nvPr/>
          </p:nvSpPr>
          <p:spPr bwMode="auto">
            <a:xfrm>
              <a:off x="5917993" y="4859358"/>
              <a:ext cx="1152904" cy="52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158,3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8" name="Группа 77"/>
          <p:cNvGrpSpPr>
            <a:grpSpLocks/>
          </p:cNvGrpSpPr>
          <p:nvPr/>
        </p:nvGrpSpPr>
        <p:grpSpPr bwMode="auto">
          <a:xfrm>
            <a:off x="6516692" y="2301479"/>
            <a:ext cx="1184121" cy="675084"/>
            <a:chOff x="6660232" y="4149080"/>
            <a:chExt cx="1184869" cy="900000"/>
          </a:xfrm>
        </p:grpSpPr>
        <p:grpSp>
          <p:nvGrpSpPr>
            <p:cNvPr id="8265" name="Группа 48"/>
            <p:cNvGrpSpPr>
              <a:grpSpLocks/>
            </p:cNvGrpSpPr>
            <p:nvPr/>
          </p:nvGrpSpPr>
          <p:grpSpPr bwMode="auto">
            <a:xfrm>
              <a:off x="6660232" y="4149080"/>
              <a:ext cx="972008" cy="900000"/>
              <a:chOff x="683568" y="5013176"/>
              <a:chExt cx="972008" cy="90000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83568" y="5013176"/>
                <a:ext cx="900681" cy="900000"/>
              </a:xfrm>
              <a:prstGeom prst="ellipse">
                <a:avLst/>
              </a:prstGeom>
              <a:solidFill>
                <a:srgbClr val="00B05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755576" y="5013176"/>
                <a:ext cx="900000" cy="900000"/>
              </a:xfrm>
              <a:prstGeom prst="ellipse">
                <a:avLst/>
              </a:prstGeom>
              <a:solidFill>
                <a:srgbClr val="FFFF00">
                  <a:alpha val="44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266" name="TextBox 71"/>
            <p:cNvSpPr txBox="1">
              <a:spLocks noChangeArrowheads="1"/>
            </p:cNvSpPr>
            <p:nvPr/>
          </p:nvSpPr>
          <p:spPr bwMode="auto">
            <a:xfrm>
              <a:off x="6812574" y="4365104"/>
              <a:ext cx="1032527" cy="53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86,5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9" name="Группа 76"/>
          <p:cNvGrpSpPr>
            <a:grpSpLocks/>
          </p:cNvGrpSpPr>
          <p:nvPr/>
        </p:nvGrpSpPr>
        <p:grpSpPr bwMode="auto">
          <a:xfrm>
            <a:off x="7235834" y="1815704"/>
            <a:ext cx="1169947" cy="675084"/>
            <a:chOff x="7308304" y="3356992"/>
            <a:chExt cx="1170004" cy="900000"/>
          </a:xfrm>
        </p:grpSpPr>
        <p:grpSp>
          <p:nvGrpSpPr>
            <p:cNvPr id="8259" name="Группа 51"/>
            <p:cNvGrpSpPr>
              <a:grpSpLocks/>
            </p:cNvGrpSpPr>
            <p:nvPr/>
          </p:nvGrpSpPr>
          <p:grpSpPr bwMode="auto">
            <a:xfrm>
              <a:off x="7308304" y="3356992"/>
              <a:ext cx="972008" cy="900000"/>
              <a:chOff x="683568" y="5013176"/>
              <a:chExt cx="972008" cy="90000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83568" y="5013176"/>
                <a:ext cx="900157" cy="900000"/>
              </a:xfrm>
              <a:prstGeom prst="ellipse">
                <a:avLst/>
              </a:prstGeom>
              <a:solidFill>
                <a:srgbClr val="00B05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755576" y="5013176"/>
                <a:ext cx="900000" cy="900000"/>
              </a:xfrm>
              <a:prstGeom prst="ellipse">
                <a:avLst/>
              </a:prstGeom>
              <a:solidFill>
                <a:srgbClr val="FFC000">
                  <a:alpha val="44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260" name="TextBox 72"/>
            <p:cNvSpPr txBox="1">
              <a:spLocks noChangeArrowheads="1"/>
            </p:cNvSpPr>
            <p:nvPr/>
          </p:nvSpPr>
          <p:spPr bwMode="auto">
            <a:xfrm>
              <a:off x="7470196" y="3519769"/>
              <a:ext cx="1008112" cy="51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900" b="1" dirty="0" smtClean="0">
                  <a:latin typeface="Times New Roman" pitchFamily="18" charset="0"/>
                  <a:cs typeface="Times New Roman" pitchFamily="18" charset="0"/>
                </a:rPr>
                <a:t>29,0</a:t>
              </a:r>
              <a:endParaRPr lang="ru-RU" sz="1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00" name="Группа 75"/>
          <p:cNvGrpSpPr>
            <a:grpSpLocks/>
          </p:cNvGrpSpPr>
          <p:nvPr/>
        </p:nvGrpSpPr>
        <p:grpSpPr bwMode="auto">
          <a:xfrm>
            <a:off x="7965329" y="1383506"/>
            <a:ext cx="1171361" cy="579541"/>
            <a:chOff x="7884368" y="2780928"/>
            <a:chExt cx="1008583" cy="648000"/>
          </a:xfrm>
        </p:grpSpPr>
        <p:grpSp>
          <p:nvGrpSpPr>
            <p:cNvPr id="8253" name="Группа 54"/>
            <p:cNvGrpSpPr>
              <a:grpSpLocks/>
            </p:cNvGrpSpPr>
            <p:nvPr/>
          </p:nvGrpSpPr>
          <p:grpSpPr bwMode="auto">
            <a:xfrm>
              <a:off x="7884368" y="2780928"/>
              <a:ext cx="720008" cy="648000"/>
              <a:chOff x="683568" y="5013176"/>
              <a:chExt cx="720008" cy="64800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684039" y="5013176"/>
                <a:ext cx="649013" cy="648000"/>
              </a:xfrm>
              <a:prstGeom prst="ellipse">
                <a:avLst/>
              </a:prstGeom>
              <a:solidFill>
                <a:srgbClr val="00B05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755576" y="5013176"/>
                <a:ext cx="648000" cy="648000"/>
              </a:xfrm>
              <a:prstGeom prst="ellipse">
                <a:avLst/>
              </a:prstGeom>
              <a:solidFill>
                <a:srgbClr val="FFFF00">
                  <a:alpha val="44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254" name="TextBox 73"/>
            <p:cNvSpPr txBox="1">
              <a:spLocks noChangeArrowheads="1"/>
            </p:cNvSpPr>
            <p:nvPr/>
          </p:nvSpPr>
          <p:spPr bwMode="auto">
            <a:xfrm>
              <a:off x="7884839" y="2864034"/>
              <a:ext cx="1008112" cy="48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17,7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01" name="Группа 86"/>
          <p:cNvGrpSpPr>
            <a:grpSpLocks/>
          </p:cNvGrpSpPr>
          <p:nvPr/>
        </p:nvGrpSpPr>
        <p:grpSpPr bwMode="auto">
          <a:xfrm>
            <a:off x="0" y="3793329"/>
            <a:ext cx="3433747" cy="1459915"/>
            <a:chOff x="251520" y="5058000"/>
            <a:chExt cx="3433699" cy="1946309"/>
          </a:xfrm>
        </p:grpSpPr>
        <p:grpSp>
          <p:nvGrpSpPr>
            <p:cNvPr id="8245" name="Группа 82"/>
            <p:cNvGrpSpPr>
              <a:grpSpLocks/>
            </p:cNvGrpSpPr>
            <p:nvPr/>
          </p:nvGrpSpPr>
          <p:grpSpPr bwMode="auto">
            <a:xfrm>
              <a:off x="251520" y="5058000"/>
              <a:ext cx="1889855" cy="1650597"/>
              <a:chOff x="0" y="5058000"/>
              <a:chExt cx="1889855" cy="1650597"/>
            </a:xfrm>
          </p:grpSpPr>
          <p:grpSp>
            <p:nvGrpSpPr>
              <p:cNvPr id="8247" name="Группа 31"/>
              <p:cNvGrpSpPr>
                <a:grpSpLocks/>
              </p:cNvGrpSpPr>
              <p:nvPr/>
            </p:nvGrpSpPr>
            <p:grpSpPr bwMode="auto">
              <a:xfrm>
                <a:off x="0" y="5058000"/>
                <a:ext cx="1872008" cy="1650597"/>
                <a:chOff x="683568" y="5013176"/>
                <a:chExt cx="1872008" cy="1650597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683568" y="5013176"/>
                  <a:ext cx="1800200" cy="1650597"/>
                </a:xfrm>
                <a:prstGeom prst="ellipse">
                  <a:avLst/>
                </a:prstGeom>
                <a:solidFill>
                  <a:srgbClr val="00B050">
                    <a:alpha val="4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755576" y="5013176"/>
                  <a:ext cx="1800000" cy="1650597"/>
                </a:xfrm>
                <a:prstGeom prst="ellipse">
                  <a:avLst/>
                </a:prstGeom>
                <a:solidFill>
                  <a:srgbClr val="0066FF">
                    <a:alpha val="44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8" name="TextBox 67"/>
              <p:cNvSpPr txBox="1">
                <a:spLocks noChangeArrowheads="1"/>
              </p:cNvSpPr>
              <p:nvPr/>
            </p:nvSpPr>
            <p:spPr bwMode="auto">
              <a:xfrm>
                <a:off x="54159" y="5474291"/>
                <a:ext cx="1835696" cy="697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1441,7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46" name="TextBox 74"/>
            <p:cNvSpPr txBox="1">
              <a:spLocks noChangeArrowheads="1"/>
            </p:cNvSpPr>
            <p:nvPr/>
          </p:nvSpPr>
          <p:spPr bwMode="auto">
            <a:xfrm>
              <a:off x="1403664" y="6306770"/>
              <a:ext cx="2281555" cy="69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Образование</a:t>
              </a:r>
            </a:p>
          </p:txBody>
        </p:sp>
      </p:grpSp>
      <p:grpSp>
        <p:nvGrpSpPr>
          <p:cNvPr id="8202" name="Группа 85"/>
          <p:cNvGrpSpPr>
            <a:grpSpLocks/>
          </p:cNvGrpSpPr>
          <p:nvPr/>
        </p:nvGrpSpPr>
        <p:grpSpPr bwMode="auto">
          <a:xfrm>
            <a:off x="1764556" y="2654799"/>
            <a:ext cx="4029363" cy="2131312"/>
            <a:chOff x="2195736" y="3395736"/>
            <a:chExt cx="4030266" cy="2841424"/>
          </a:xfrm>
        </p:grpSpPr>
        <p:grpSp>
          <p:nvGrpSpPr>
            <p:cNvPr id="8237" name="Группа 81"/>
            <p:cNvGrpSpPr>
              <a:grpSpLocks/>
            </p:cNvGrpSpPr>
            <p:nvPr/>
          </p:nvGrpSpPr>
          <p:grpSpPr bwMode="auto">
            <a:xfrm>
              <a:off x="2195736" y="4869160"/>
              <a:ext cx="1440008" cy="1368000"/>
              <a:chOff x="1907704" y="5301208"/>
              <a:chExt cx="1440008" cy="1368000"/>
            </a:xfrm>
          </p:grpSpPr>
          <p:grpSp>
            <p:nvGrpSpPr>
              <p:cNvPr id="8239" name="Группа 32"/>
              <p:cNvGrpSpPr>
                <a:grpSpLocks/>
              </p:cNvGrpSpPr>
              <p:nvPr/>
            </p:nvGrpSpPr>
            <p:grpSpPr bwMode="auto">
              <a:xfrm>
                <a:off x="1907704" y="5301208"/>
                <a:ext cx="1440008" cy="1368000"/>
                <a:chOff x="683568" y="5013176"/>
                <a:chExt cx="1440008" cy="1368000"/>
              </a:xfrm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683568" y="5013176"/>
                  <a:ext cx="1368732" cy="1368268"/>
                </a:xfrm>
                <a:prstGeom prst="ellipse">
                  <a:avLst/>
                </a:prstGeom>
                <a:solidFill>
                  <a:srgbClr val="00B050">
                    <a:alpha val="4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755576" y="5013176"/>
                  <a:ext cx="1368000" cy="1368000"/>
                </a:xfrm>
                <a:prstGeom prst="ellipse">
                  <a:avLst/>
                </a:prstGeom>
                <a:solidFill>
                  <a:srgbClr val="5C72CE">
                    <a:alpha val="44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9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0" name="TextBox 66"/>
              <p:cNvSpPr txBox="1">
                <a:spLocks noChangeArrowheads="1"/>
              </p:cNvSpPr>
              <p:nvPr/>
            </p:nvSpPr>
            <p:spPr bwMode="auto">
              <a:xfrm>
                <a:off x="1907704" y="5615344"/>
                <a:ext cx="1423660" cy="61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242,5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TextBox 83"/>
            <p:cNvSpPr txBox="1">
              <a:spLocks noChangeArrowheads="1"/>
            </p:cNvSpPr>
            <p:nvPr/>
          </p:nvSpPr>
          <p:spPr bwMode="auto">
            <a:xfrm>
              <a:off x="2409578" y="3395736"/>
              <a:ext cx="3816424" cy="61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</a:p>
          </p:txBody>
        </p:sp>
      </p:grpSp>
      <p:grpSp>
        <p:nvGrpSpPr>
          <p:cNvPr id="8203" name="Группа 87"/>
          <p:cNvGrpSpPr>
            <a:grpSpLocks/>
          </p:cNvGrpSpPr>
          <p:nvPr/>
        </p:nvGrpSpPr>
        <p:grpSpPr bwMode="auto">
          <a:xfrm>
            <a:off x="3164013" y="3543306"/>
            <a:ext cx="4536799" cy="1324272"/>
            <a:chOff x="3091843" y="4581128"/>
            <a:chExt cx="4536504" cy="1763849"/>
          </a:xfrm>
        </p:grpSpPr>
        <p:grpSp>
          <p:nvGrpSpPr>
            <p:cNvPr id="8229" name="Группа 80"/>
            <p:cNvGrpSpPr>
              <a:grpSpLocks/>
            </p:cNvGrpSpPr>
            <p:nvPr/>
          </p:nvGrpSpPr>
          <p:grpSpPr bwMode="auto">
            <a:xfrm>
              <a:off x="3275856" y="4581128"/>
              <a:ext cx="1184862" cy="1080000"/>
              <a:chOff x="3419872" y="5229200"/>
              <a:chExt cx="1184862" cy="1080000"/>
            </a:xfrm>
          </p:grpSpPr>
          <p:grpSp>
            <p:nvGrpSpPr>
              <p:cNvPr id="8231" name="Группа 35"/>
              <p:cNvGrpSpPr>
                <a:grpSpLocks/>
              </p:cNvGrpSpPr>
              <p:nvPr/>
            </p:nvGrpSpPr>
            <p:grpSpPr bwMode="auto">
              <a:xfrm>
                <a:off x="3419872" y="5229200"/>
                <a:ext cx="1184862" cy="1080000"/>
                <a:chOff x="683568" y="5013167"/>
                <a:chExt cx="1421834" cy="1129094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683568" y="5013167"/>
                  <a:ext cx="1295316" cy="1129051"/>
                </a:xfrm>
                <a:prstGeom prst="ellipse">
                  <a:avLst/>
                </a:prstGeom>
                <a:solidFill>
                  <a:srgbClr val="00B050">
                    <a:alpha val="4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755575" y="5013167"/>
                  <a:ext cx="1349827" cy="1129094"/>
                </a:xfrm>
                <a:prstGeom prst="ellipse">
                  <a:avLst/>
                </a:prstGeom>
                <a:solidFill>
                  <a:srgbClr val="0070C0">
                    <a:alpha val="44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8232" name="TextBox 68"/>
              <p:cNvSpPr txBox="1">
                <a:spLocks noChangeArrowheads="1"/>
              </p:cNvSpPr>
              <p:nvPr/>
            </p:nvSpPr>
            <p:spPr bwMode="auto">
              <a:xfrm>
                <a:off x="3603752" y="5517232"/>
                <a:ext cx="877106" cy="61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180,6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TextBox 84"/>
            <p:cNvSpPr txBox="1">
              <a:spLocks noChangeArrowheads="1"/>
            </p:cNvSpPr>
            <p:nvPr/>
          </p:nvSpPr>
          <p:spPr bwMode="auto">
            <a:xfrm>
              <a:off x="3091843" y="5648080"/>
              <a:ext cx="4536504" cy="69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</p:txBody>
        </p:sp>
      </p:grpSp>
      <p:grpSp>
        <p:nvGrpSpPr>
          <p:cNvPr id="8204" name="Группа 89"/>
          <p:cNvGrpSpPr>
            <a:grpSpLocks/>
          </p:cNvGrpSpPr>
          <p:nvPr/>
        </p:nvGrpSpPr>
        <p:grpSpPr bwMode="auto">
          <a:xfrm>
            <a:off x="4460946" y="3165875"/>
            <a:ext cx="1479117" cy="1291414"/>
            <a:chOff x="4461386" y="4221088"/>
            <a:chExt cx="1478765" cy="1721469"/>
          </a:xfrm>
        </p:grpSpPr>
        <p:grpSp>
          <p:nvGrpSpPr>
            <p:cNvPr id="8221" name="Группа 79"/>
            <p:cNvGrpSpPr>
              <a:grpSpLocks/>
            </p:cNvGrpSpPr>
            <p:nvPr/>
          </p:nvGrpSpPr>
          <p:grpSpPr bwMode="auto">
            <a:xfrm>
              <a:off x="4499404" y="4221088"/>
              <a:ext cx="1440747" cy="1044323"/>
              <a:chOff x="4643420" y="5013176"/>
              <a:chExt cx="1440747" cy="1044323"/>
            </a:xfrm>
          </p:grpSpPr>
          <p:grpSp>
            <p:nvGrpSpPr>
              <p:cNvPr id="8223" name="Группа 38"/>
              <p:cNvGrpSpPr>
                <a:grpSpLocks/>
              </p:cNvGrpSpPr>
              <p:nvPr/>
            </p:nvGrpSpPr>
            <p:grpSpPr bwMode="auto">
              <a:xfrm>
                <a:off x="4643420" y="5013176"/>
                <a:ext cx="1162864" cy="1044323"/>
                <a:chOff x="682980" y="5013176"/>
                <a:chExt cx="1162864" cy="1044323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682980" y="5013176"/>
                  <a:ext cx="1045914" cy="1044323"/>
                </a:xfrm>
                <a:prstGeom prst="ellipse">
                  <a:avLst/>
                </a:prstGeom>
                <a:solidFill>
                  <a:srgbClr val="00B050">
                    <a:alpha val="4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755575" y="5013176"/>
                  <a:ext cx="1090269" cy="1044323"/>
                </a:xfrm>
                <a:prstGeom prst="ellipse">
                  <a:avLst/>
                </a:prstGeom>
                <a:solidFill>
                  <a:srgbClr val="00B050">
                    <a:alpha val="44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8224" name="TextBox 69"/>
              <p:cNvSpPr txBox="1">
                <a:spLocks noChangeArrowheads="1"/>
              </p:cNvSpPr>
              <p:nvPr/>
            </p:nvSpPr>
            <p:spPr bwMode="auto">
              <a:xfrm>
                <a:off x="4716015" y="5215682"/>
                <a:ext cx="1368152" cy="615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163,3</a:t>
                </a:r>
                <a:endParaRPr lang="ru-RU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22" name="TextBox 88"/>
            <p:cNvSpPr txBox="1">
              <a:spLocks noChangeArrowheads="1"/>
            </p:cNvSpPr>
            <p:nvPr/>
          </p:nvSpPr>
          <p:spPr bwMode="auto">
            <a:xfrm>
              <a:off x="4461386" y="5245099"/>
              <a:ext cx="1332656" cy="69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ЖКХ</a:t>
              </a:r>
            </a:p>
          </p:txBody>
        </p:sp>
      </p:grpSp>
      <p:sp>
        <p:nvSpPr>
          <p:cNvPr id="8205" name="TextBox 90"/>
          <p:cNvSpPr txBox="1">
            <a:spLocks noChangeArrowheads="1"/>
          </p:cNvSpPr>
          <p:nvPr/>
        </p:nvSpPr>
        <p:spPr bwMode="auto">
          <a:xfrm>
            <a:off x="292784" y="3081638"/>
            <a:ext cx="4608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Общегосударственные расходы</a:t>
            </a:r>
          </a:p>
        </p:txBody>
      </p:sp>
      <p:sp>
        <p:nvSpPr>
          <p:cNvPr id="8206" name="TextBox 91"/>
          <p:cNvSpPr txBox="1">
            <a:spLocks noChangeArrowheads="1"/>
          </p:cNvSpPr>
          <p:nvPr/>
        </p:nvSpPr>
        <p:spPr bwMode="auto">
          <a:xfrm>
            <a:off x="2622660" y="2187894"/>
            <a:ext cx="4429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sp>
        <p:nvSpPr>
          <p:cNvPr id="8208" name="TextBox 93"/>
          <p:cNvSpPr txBox="1">
            <a:spLocks noChangeArrowheads="1"/>
          </p:cNvSpPr>
          <p:nvPr/>
        </p:nvSpPr>
        <p:spPr bwMode="auto">
          <a:xfrm>
            <a:off x="4319597" y="1316716"/>
            <a:ext cx="3816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94"/>
          <p:cNvSpPr txBox="1">
            <a:spLocks noChangeArrowheads="1"/>
          </p:cNvSpPr>
          <p:nvPr/>
        </p:nvSpPr>
        <p:spPr bwMode="auto">
          <a:xfrm>
            <a:off x="5022054" y="459911"/>
            <a:ext cx="3185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</p:txBody>
      </p:sp>
      <p:sp>
        <p:nvSpPr>
          <p:cNvPr id="8210" name="TextBox 95"/>
          <p:cNvSpPr txBox="1">
            <a:spLocks noChangeArrowheads="1"/>
          </p:cNvSpPr>
          <p:nvPr/>
        </p:nvSpPr>
        <p:spPr bwMode="auto">
          <a:xfrm>
            <a:off x="4454183" y="1747603"/>
            <a:ext cx="29828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Box 96"/>
          <p:cNvSpPr txBox="1">
            <a:spLocks noChangeArrowheads="1"/>
          </p:cNvSpPr>
          <p:nvPr/>
        </p:nvSpPr>
        <p:spPr bwMode="auto">
          <a:xfrm>
            <a:off x="7051785" y="939547"/>
            <a:ext cx="10841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0" y="108049"/>
            <a:ext cx="4146904" cy="2045196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 Box 35"/>
          <p:cNvSpPr txBox="1">
            <a:spLocks noChangeArrowheads="1"/>
          </p:cNvSpPr>
          <p:nvPr/>
        </p:nvSpPr>
        <p:spPr bwMode="auto">
          <a:xfrm>
            <a:off x="1337110" y="1597641"/>
            <a:ext cx="1619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млн.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16" name="TextBox 101"/>
          <p:cNvSpPr txBox="1">
            <a:spLocks noChangeArrowheads="1"/>
          </p:cNvSpPr>
          <p:nvPr/>
        </p:nvSpPr>
        <p:spPr bwMode="auto">
          <a:xfrm>
            <a:off x="292784" y="254615"/>
            <a:ext cx="37079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асходов за 2014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2349,8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0" name="Text Box 101"/>
          <p:cNvSpPr txBox="1">
            <a:spLocks noChangeArrowheads="1"/>
          </p:cNvSpPr>
          <p:nvPr/>
        </p:nvSpPr>
        <p:spPr bwMode="auto">
          <a:xfrm>
            <a:off x="8783638" y="466105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eeform 1"/>
          <p:cNvSpPr>
            <a:spLocks noChangeArrowheads="1"/>
          </p:cNvSpPr>
          <p:nvPr/>
        </p:nvSpPr>
        <p:spPr bwMode="auto">
          <a:xfrm>
            <a:off x="356067" y="86916"/>
            <a:ext cx="8450192" cy="4686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</a:rPr>
              <a:t>НАЦИОНАЛЬНАЯ ЭКОНОМИКА</a:t>
            </a:r>
            <a:endParaRPr lang="ru-RU" b="1" dirty="0">
              <a:solidFill>
                <a:srgbClr val="254061"/>
              </a:solidFill>
            </a:endParaRPr>
          </a:p>
        </p:txBody>
      </p:sp>
      <p:sp>
        <p:nvSpPr>
          <p:cNvPr id="20485" name="Freeform 2"/>
          <p:cNvSpPr>
            <a:spLocks noChangeArrowheads="1"/>
          </p:cNvSpPr>
          <p:nvPr/>
        </p:nvSpPr>
        <p:spPr bwMode="auto">
          <a:xfrm>
            <a:off x="2344991" y="3517580"/>
            <a:ext cx="2227009" cy="79044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Дорожное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хозяйство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(дорожные фонды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) 187619,2тыс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рублей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4" name="Freeform 8"/>
          <p:cNvSpPr>
            <a:spLocks noChangeArrowheads="1"/>
          </p:cNvSpPr>
          <p:nvPr/>
        </p:nvSpPr>
        <p:spPr bwMode="auto">
          <a:xfrm>
            <a:off x="4499992" y="2069078"/>
            <a:ext cx="2088232" cy="8478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24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Calibri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endParaRPr lang="ru-RU" sz="1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30395,4тыс. рублей</a:t>
            </a:r>
            <a:endParaRPr lang="ru-RU" sz="1600" b="1" dirty="0">
              <a:solidFill>
                <a:srgbClr val="002060"/>
              </a:solidFill>
              <a:latin typeface="Times New Roman" pitchFamily="1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endParaRPr lang="ru-RU" dirty="0">
              <a:solidFill>
                <a:srgbClr val="FFFFFF"/>
              </a:solidFill>
              <a:latin typeface="Calibri" charset="0"/>
              <a:cs typeface="+mn-cs"/>
            </a:endParaRPr>
          </a:p>
        </p:txBody>
      </p:sp>
      <p:sp>
        <p:nvSpPr>
          <p:cNvPr id="14346" name="Freeform 10"/>
          <p:cNvSpPr>
            <a:spLocks noChangeArrowheads="1"/>
          </p:cNvSpPr>
          <p:nvPr/>
        </p:nvSpPr>
        <p:spPr bwMode="auto">
          <a:xfrm>
            <a:off x="356067" y="1975346"/>
            <a:ext cx="1988924" cy="11004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24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Calibri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Сельское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  <a:cs typeface="+mn-cs"/>
              </a:rPr>
              <a:t>хозяйство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рыболовство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5564,7тыс. рублей</a:t>
            </a:r>
            <a:endParaRPr lang="ru-RU" sz="1600" b="1" dirty="0">
              <a:solidFill>
                <a:srgbClr val="002060"/>
              </a:solidFill>
              <a:latin typeface="Times New Roman" pitchFamily="1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endParaRPr lang="ru-RU" dirty="0">
              <a:solidFill>
                <a:srgbClr val="FFFFFF"/>
              </a:solidFill>
              <a:latin typeface="Calibri" charset="0"/>
              <a:cs typeface="+mn-cs"/>
            </a:endParaRPr>
          </a:p>
        </p:txBody>
      </p:sp>
      <p:sp>
        <p:nvSpPr>
          <p:cNvPr id="20493" name="Freeform 1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119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Freeform 1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119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Freeform 1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119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Freeform 1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119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2" name="Picture 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595" y="1904552"/>
            <a:ext cx="2298873" cy="1312647"/>
          </a:xfrm>
          <a:prstGeom prst="rect">
            <a:avLst/>
          </a:prstGeom>
          <a:noFill/>
          <a:ln w="25560">
            <a:solidFill>
              <a:srgbClr val="00206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353" name="Freeform 17"/>
          <p:cNvSpPr>
            <a:spLocks noChangeArrowheads="1"/>
          </p:cNvSpPr>
          <p:nvPr/>
        </p:nvSpPr>
        <p:spPr bwMode="auto">
          <a:xfrm>
            <a:off x="6120834" y="3424024"/>
            <a:ext cx="2790722" cy="884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24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Другие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  <a:cs typeface="+mn-cs"/>
              </a:rPr>
              <a:t>вопросы в области национальной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экономики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  <a:cs typeface="+mn-cs"/>
              </a:rPr>
              <a:t>и информатизация 18942,9тыс. рублей</a:t>
            </a:r>
            <a:endParaRPr lang="ru-RU" dirty="0">
              <a:solidFill>
                <a:srgbClr val="FFFFFF"/>
              </a:solidFill>
              <a:latin typeface="Calibri" charset="0"/>
              <a:cs typeface="+mn-cs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13273" y="4371950"/>
            <a:ext cx="8119167" cy="5760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составили 242522,2тыс.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8663914" y="458830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44034" name="Picture 2" descr="http://www.maikop.ru/upload/iblock/fa5/DSC_7454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59" y="1851524"/>
            <a:ext cx="1837472" cy="15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www.maikop.ru/upload/iblock/0d8/reWalls_com-6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2" y="633483"/>
            <a:ext cx="2143894" cy="13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682" y="888199"/>
            <a:ext cx="15329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4848</TotalTime>
  <Words>438</Words>
  <Application>Microsoft Office PowerPoint</Application>
  <PresentationFormat>Экран (16:9)</PresentationFormat>
  <Paragraphs>183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Лист</vt:lpstr>
      <vt:lpstr>Диаграмма</vt:lpstr>
      <vt:lpstr>Презентация PowerPoint</vt:lpstr>
      <vt:lpstr>Презентация PowerPoint</vt:lpstr>
      <vt:lpstr>СТРУКТУРА НАЛОГОВЫХ И НЕНАЛОГОВЫХ ДОХОДОВ</vt:lpstr>
      <vt:lpstr>Презентация PowerPoint</vt:lpstr>
      <vt:lpstr>Презентация PowerPoint</vt:lpstr>
      <vt:lpstr>ИСПОЛНЕНИЕ БЮДЖЕТА ПО РАСХОДАМ за 2014 год тыс. рублей</vt:lpstr>
      <vt:lpstr>Презентация PowerPoint</vt:lpstr>
      <vt:lpstr>Презентация PowerPoint</vt:lpstr>
      <vt:lpstr>Расходы по разделу составили 242522,2тыс. рублей</vt:lpstr>
      <vt:lpstr>Презентация PowerPoint</vt:lpstr>
      <vt:lpstr>РАСХОДЫ БЮДЖЕТА ЗА 2014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OrlovV</cp:lastModifiedBy>
  <cp:revision>410</cp:revision>
  <cp:lastPrinted>2015-10-28T11:55:27Z</cp:lastPrinted>
  <dcterms:created xsi:type="dcterms:W3CDTF">2014-09-22T11:22:28Z</dcterms:created>
  <dcterms:modified xsi:type="dcterms:W3CDTF">2015-10-30T07:06:48Z</dcterms:modified>
</cp:coreProperties>
</file>